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531" r:id="rId3"/>
    <p:sldId id="719" r:id="rId4"/>
    <p:sldId id="542" r:id="rId5"/>
    <p:sldId id="257" r:id="rId6"/>
    <p:sldId id="725" r:id="rId7"/>
    <p:sldId id="726" r:id="rId8"/>
    <p:sldId id="727" r:id="rId9"/>
    <p:sldId id="728" r:id="rId10"/>
    <p:sldId id="729" r:id="rId11"/>
    <p:sldId id="730" r:id="rId12"/>
    <p:sldId id="543" r:id="rId13"/>
    <p:sldId id="369" r:id="rId14"/>
    <p:sldId id="530" r:id="rId15"/>
    <p:sldId id="522" r:id="rId16"/>
    <p:sldId id="720" r:id="rId17"/>
    <p:sldId id="265" r:id="rId18"/>
    <p:sldId id="267" r:id="rId19"/>
    <p:sldId id="268" r:id="rId20"/>
    <p:sldId id="732" r:id="rId21"/>
    <p:sldId id="731" r:id="rId22"/>
    <p:sldId id="734" r:id="rId23"/>
    <p:sldId id="733" r:id="rId2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9"/>
    <p:restoredTop sz="92993"/>
  </p:normalViewPr>
  <p:slideViewPr>
    <p:cSldViewPr snapToGrid="0">
      <p:cViewPr varScale="1">
        <p:scale>
          <a:sx n="163" d="100"/>
          <a:sy n="163" d="100"/>
        </p:scale>
        <p:origin x="184" y="25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95D2C-CEE4-C649-A2F8-7C3CF273CE74}" type="datetimeFigureOut">
              <a:rPr lang="en-US" smtClean="0"/>
              <a:t>9/12/19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76470-3458-764D-9778-DCE9BF31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2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eaLnBrk="1" hangingPunct="1"/>
            <a:r>
              <a:rPr lang="en-US" dirty="0"/>
              <a:t>Companies – TWR, </a:t>
            </a:r>
            <a:r>
              <a:rPr lang="en-US" dirty="0" err="1"/>
              <a:t>Seaspace</a:t>
            </a:r>
            <a:r>
              <a:rPr lang="en-US" dirty="0"/>
              <a:t>, CODAR, </a:t>
            </a:r>
            <a:r>
              <a:rPr lang="en-US" dirty="0" err="1"/>
              <a:t>Aquawind</a:t>
            </a:r>
            <a:r>
              <a:rPr lang="en-US" dirty="0"/>
              <a:t>, </a:t>
            </a:r>
            <a:r>
              <a:rPr lang="en-US" dirty="0" err="1"/>
              <a:t>Weatherflow</a:t>
            </a:r>
            <a:r>
              <a:rPr lang="en-US" dirty="0"/>
              <a:t>, Sequoia Scientific, Seabird Electronics, </a:t>
            </a:r>
            <a:r>
              <a:rPr lang="en-US" dirty="0" err="1"/>
              <a:t>Wetlabs</a:t>
            </a:r>
            <a:r>
              <a:rPr lang="en-US" dirty="0"/>
              <a:t>, </a:t>
            </a:r>
            <a:r>
              <a:rPr lang="en-US" dirty="0" err="1"/>
              <a:t>Satlantic</a:t>
            </a:r>
            <a:r>
              <a:rPr lang="en-US" dirty="0"/>
              <a:t>, Nortek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5811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the speed gradient a bit more clearly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8937-57E4-2542-A18E-3B03F50AED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13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Wind: first plot shows histogram of winds for a recent quarter, along with the power curve for an 8 MW wind turbine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Point</a:t>
            </a:r>
            <a:r>
              <a:rPr lang="en-US" baseline="0" dirty="0"/>
              <a:t> out rated speed of 12.5 m/s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Bottom shows cumulative distribution of energy based on those winds. 33% of the power occurs when the turbine is producing full power.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Highlights the importance of getting the winds right, since power is cube of wind, so a 1 m/s wind speed difference on the curve could be a 1500 MW difference in power (20%)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8937-57E4-2542-A18E-3B03F50AED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1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Shows how well the model predicts each 1% of the wind distribution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8937-57E4-2542-A18E-3B03F50AED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16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76470-3458-764D-9778-DCE9BF3190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1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Big data is only going to be getting bigger – more observations, more model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76470-3458-764D-9778-DCE9BF3190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4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observational data leads to better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76470-3458-764D-9778-DCE9BF3190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2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 Schools and Centers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4E2F6-33A5-8A46-BA41-1B83136187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18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for initial evaluation, correlation with other observations, validation of models</a:t>
            </a:r>
          </a:p>
          <a:p>
            <a:r>
              <a:rPr lang="en-US" dirty="0"/>
              <a:t>Buoys often in close proximity to shipping lanes and harbors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76470-3458-764D-9778-DCE9BF3190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9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5 years ago, </a:t>
            </a:r>
            <a:r>
              <a:rPr lang="en-US" dirty="0" err="1"/>
              <a:t>flidar</a:t>
            </a:r>
            <a:r>
              <a:rPr lang="en-US" dirty="0"/>
              <a:t> wasn’t a serious option – rapid advancements in this technology</a:t>
            </a:r>
          </a:p>
          <a:p>
            <a:r>
              <a:rPr lang="en-US" dirty="0"/>
              <a:t>Combine limited datasets with longer term datasets and modeling</a:t>
            </a:r>
          </a:p>
          <a:p>
            <a:r>
              <a:rPr lang="en-US" dirty="0"/>
              <a:t>DOE buoys, new NYSERDA buoys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76470-3458-764D-9778-DCE9BF3190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8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41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40B69-0F78-554F-934A-952A93A066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73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to emphasize: Upwelling can have a significant influence on winds within the rotor layers. White contour lines is the 12.5 m/s wind speed.</a:t>
            </a:r>
          </a:p>
          <a:p>
            <a:r>
              <a:rPr lang="en-US" dirty="0"/>
              <a:t>Specific to this particular time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40B69-0F78-554F-934A-952A93A066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6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4488" indent="-344488">
              <a:buFont typeface="Arial"/>
              <a:buChar char="•"/>
            </a:pPr>
            <a:r>
              <a:rPr lang="en-US" sz="1200" dirty="0"/>
              <a:t>NJ </a:t>
            </a:r>
            <a:r>
              <a:rPr lang="en-US" sz="1200" b="1" dirty="0">
                <a:solidFill>
                  <a:srgbClr val="FF0000"/>
                </a:solidFill>
              </a:rPr>
              <a:t>sea breeze</a:t>
            </a:r>
            <a:r>
              <a:rPr lang="en-US" sz="1200" dirty="0"/>
              <a:t> and </a:t>
            </a:r>
            <a:r>
              <a:rPr lang="en-US" sz="1200" b="1" dirty="0">
                <a:solidFill>
                  <a:srgbClr val="0000FF"/>
                </a:solidFill>
              </a:rPr>
              <a:t>coastal upwelling</a:t>
            </a:r>
            <a:r>
              <a:rPr lang="en-US" sz="1200" b="1" dirty="0"/>
              <a:t> </a:t>
            </a:r>
            <a:r>
              <a:rPr lang="en-US" sz="1200" dirty="0"/>
              <a:t>coincident with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peak electricity demand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-Sea breeze time of day (afternoon/evening) is also coincident with peak demand time</a:t>
            </a:r>
            <a:r>
              <a:rPr lang="en-US" baseline="0" dirty="0"/>
              <a:t> of day (5-7 pm)</a:t>
            </a:r>
          </a:p>
          <a:p>
            <a:endParaRPr lang="en-US" baseline="0" dirty="0"/>
          </a:p>
          <a:p>
            <a:r>
              <a:rPr lang="en-US" baseline="0" dirty="0"/>
              <a:t>Set up Case 1, upwelling sensitivity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9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2A484-E14A-8E4B-8D58-ECA8DF29078A}"/>
              </a:ext>
            </a:extLst>
          </p:cNvPr>
          <p:cNvSpPr txBox="1"/>
          <p:nvPr userDrawn="1"/>
        </p:nvSpPr>
        <p:spPr>
          <a:xfrm>
            <a:off x="2121104" y="4312503"/>
            <a:ext cx="490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F5F5F"/>
                </a:solidFill>
              </a:rPr>
              <a:t>Center for Ocean Observing Leadership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Department of Marine and Coastal Sciences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School of Environmental and Biological Sciences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F3162A-3DD6-8A44-843A-D6C611E77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5" y="256187"/>
            <a:ext cx="4752199" cy="10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23BF7-9F5A-9E42-B502-689AC6A1E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86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862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2D79-D5B9-9E44-BC26-5C4012EF6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88343-B159-074D-B355-B61FD1A20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2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24AE8-78F8-144E-A4FE-553D35E59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DA8B8-D04C-214E-83CE-5B60915F9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61A5-F588-D34E-A84B-E514DA90C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725B-9C86-6E43-AAF9-1A329DDB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2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A03EE-8AFD-D547-9E71-0BD0BE6F9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4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F1C61-654F-EF4C-B7CF-635108DFC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7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5825F-7512-8045-B403-CF218AA20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_banner_COOL.jpg">
            <a:extLst>
              <a:ext uri="{FF2B5EF4-FFF2-40B4-BE49-F238E27FC236}">
                <a16:creationId xmlns:a16="http://schemas.microsoft.com/office/drawing/2014/main" id="{7B27603C-A5DE-EB4B-8736-29E3D6195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6" b="20816"/>
          <a:stretch/>
        </p:blipFill>
        <p:spPr>
          <a:xfrm>
            <a:off x="0" y="4625146"/>
            <a:ext cx="9144000" cy="518354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3031"/>
            <a:ext cx="82296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8831"/>
            <a:ext cx="82296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0139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3">
                    <a:lumMod val="85000"/>
                  </a:schemeClr>
                </a:solidFill>
                <a:cs typeface="Geneva" charset="0"/>
              </a:defRPr>
            </a:lvl1pPr>
          </a:lstStyle>
          <a:p>
            <a:pPr>
              <a:defRPr/>
            </a:pPr>
            <a:fld id="{94F06B10-230A-2842-997C-D8605B5277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tiff"/><Relationship Id="rId26" Type="http://schemas.openxmlformats.org/officeDocument/2006/relationships/image" Target="../media/image26.jpg"/><Relationship Id="rId3" Type="http://schemas.openxmlformats.org/officeDocument/2006/relationships/image" Target="../media/image3.jpeg"/><Relationship Id="rId21" Type="http://schemas.openxmlformats.org/officeDocument/2006/relationships/image" Target="../media/image21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24" Type="http://schemas.openxmlformats.org/officeDocument/2006/relationships/image" Target="../media/image24.tiff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tiff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emf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Arial" charset="0"/>
              </a:rPr>
              <a:t>Combining Observations and Modeling to Improve Wind Resource Assessment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Joseph Brodie, Ph.D.</a:t>
            </a:r>
          </a:p>
          <a:p>
            <a:pPr eaLnBrk="1" hangingPunct="1"/>
            <a:r>
              <a:rPr lang="en-US" dirty="0">
                <a:latin typeface="Arial" charset="0"/>
              </a:rPr>
              <a:t>Director of Atmospheric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BC797-1AAB-DE4B-8EAA-9298C50CF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630" y="176213"/>
            <a:ext cx="545737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>
                <a:solidFill>
                  <a:schemeClr val="tx1"/>
                </a:solidFill>
                <a:latin typeface="+mn-lt"/>
                <a:ea typeface="ヒラギノ角ゴ Pro W3" charset="0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9pPr>
          </a:lstStyle>
          <a:p>
            <a:pPr algn="r"/>
            <a:r>
              <a:rPr lang="en-US" sz="1800" b="1" kern="0" dirty="0">
                <a:latin typeface="Arial" charset="0"/>
              </a:rPr>
              <a:t>Big Data, AI &amp; Blockchain</a:t>
            </a:r>
          </a:p>
          <a:p>
            <a:pPr algn="r"/>
            <a:r>
              <a:rPr lang="en-US" sz="1800" kern="0" dirty="0">
                <a:latin typeface="Arial" charset="0"/>
              </a:rPr>
              <a:t>12 September 2019</a:t>
            </a:r>
          </a:p>
          <a:p>
            <a:pPr algn="r"/>
            <a:r>
              <a:rPr lang="en-US" sz="1800" kern="0" dirty="0">
                <a:latin typeface="Arial" charset="0"/>
              </a:rPr>
              <a:t>Boston, Massachusetts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E9BA-C574-3648-B0D8-BD920C67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Wind Farm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A8A40-2C93-934E-95D7-646855BE8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68831"/>
            <a:ext cx="7795453" cy="3400425"/>
          </a:xfrm>
        </p:spPr>
        <p:txBody>
          <a:bodyPr/>
          <a:lstStyle/>
          <a:p>
            <a:r>
              <a:rPr lang="en-US" sz="2000" dirty="0"/>
              <a:t>Specialized models to calculate wind farm productivity</a:t>
            </a:r>
          </a:p>
          <a:p>
            <a:r>
              <a:rPr lang="en-US" sz="2000" dirty="0"/>
              <a:t>Commercially available (i.e. DNV GL </a:t>
            </a:r>
            <a:r>
              <a:rPr lang="en-US" sz="2000" dirty="0" err="1"/>
              <a:t>WindFarmer</a:t>
            </a:r>
            <a:r>
              <a:rPr lang="en-US" sz="2000" dirty="0"/>
              <a:t>, AWS/UL </a:t>
            </a:r>
            <a:r>
              <a:rPr lang="en-US" sz="2000" dirty="0" err="1"/>
              <a:t>Openwind</a:t>
            </a:r>
            <a:r>
              <a:rPr lang="en-US" sz="2000" dirty="0"/>
              <a:t>)</a:t>
            </a:r>
          </a:p>
          <a:p>
            <a:r>
              <a:rPr lang="en-US" sz="2000" dirty="0"/>
              <a:t>Computationally efficient, thorough evaluation of expected farm performance</a:t>
            </a:r>
          </a:p>
          <a:p>
            <a:r>
              <a:rPr lang="en-US" sz="2000" dirty="0"/>
              <a:t>Can use a variety of wind inputs</a:t>
            </a:r>
          </a:p>
          <a:p>
            <a:pPr lvl="1"/>
            <a:r>
              <a:rPr lang="en-US" sz="2000" dirty="0"/>
              <a:t>Observational climatology</a:t>
            </a:r>
          </a:p>
          <a:p>
            <a:pPr lvl="1"/>
            <a:r>
              <a:rPr lang="en-US" sz="2000" dirty="0"/>
              <a:t>Atmospheric model output data</a:t>
            </a:r>
          </a:p>
          <a:p>
            <a:pPr lvl="1"/>
            <a:r>
              <a:rPr lang="en-US" sz="2000" dirty="0"/>
              <a:t>Some combination of these</a:t>
            </a:r>
          </a:p>
          <a:p>
            <a:r>
              <a:rPr lang="en-US" sz="2000" dirty="0"/>
              <a:t>Need good met data for good results!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522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5052-A88F-BD45-AAC3-2AA884D4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Atmospheric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2D0D3-5523-2144-9509-1522173D1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68831"/>
            <a:ext cx="7372831" cy="3400425"/>
          </a:xfrm>
        </p:spPr>
        <p:txBody>
          <a:bodyPr/>
          <a:lstStyle/>
          <a:p>
            <a:r>
              <a:rPr lang="en-US" dirty="0"/>
              <a:t>Solves physical equations to calculate state of the atmosphere – i.e. weather models, numerical weather prediction</a:t>
            </a:r>
          </a:p>
          <a:p>
            <a:r>
              <a:rPr lang="en-US" dirty="0"/>
              <a:t>Can be done on timescales from minutes to centuries</a:t>
            </a:r>
          </a:p>
          <a:p>
            <a:r>
              <a:rPr lang="en-US" dirty="0"/>
              <a:t>Resolutions from 100s of meters to kilometers</a:t>
            </a:r>
          </a:p>
          <a:p>
            <a:r>
              <a:rPr lang="en-US" dirty="0"/>
              <a:t>Scalable to computational limitations and operational needs</a:t>
            </a:r>
          </a:p>
          <a:p>
            <a:r>
              <a:rPr lang="en-US" dirty="0"/>
              <a:t>Many are freely available, but require expertise to run</a:t>
            </a:r>
          </a:p>
        </p:txBody>
      </p:sp>
    </p:spTree>
    <p:extLst>
      <p:ext uri="{BB962C8B-B14F-4D97-AF65-F5344CB8AC3E}">
        <p14:creationId xmlns:p14="http://schemas.microsoft.com/office/powerpoint/2010/main" val="1320147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E059CA-1010-0E42-9AC4-770A9D188418}"/>
              </a:ext>
            </a:extLst>
          </p:cNvPr>
          <p:cNvSpPr txBox="1"/>
          <p:nvPr/>
        </p:nvSpPr>
        <p:spPr>
          <a:xfrm>
            <a:off x="525333" y="106695"/>
            <a:ext cx="846491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75" b="1" dirty="0"/>
              <a:t>Modeling NJ’s Wind Resource: RU-WRF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8AE02-29DA-324A-A8A3-AC01701AD622}"/>
              </a:ext>
            </a:extLst>
          </p:cNvPr>
          <p:cNvSpPr txBox="1"/>
          <p:nvPr/>
        </p:nvSpPr>
        <p:spPr>
          <a:xfrm>
            <a:off x="242114" y="718401"/>
            <a:ext cx="40304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Continuously run daily since 2011 through present day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Includes modeling done at 9 km, 3km, and 1 km resolution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Hourly data, to allow for various types of analysis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Utilizes RUCOOL Coldest Dark Pixel sea surface temperature to capture coastal upwelling, a large driver of coastal wind features like sea breezes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4F80D5-9359-1B41-839E-2D59D3FAD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26" y="4571894"/>
            <a:ext cx="1461406" cy="571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0EEE1-C66F-334B-82DF-29820738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23902" r="7871" b="21269"/>
          <a:stretch/>
        </p:blipFill>
        <p:spPr>
          <a:xfrm>
            <a:off x="4272596" y="1064129"/>
            <a:ext cx="4824902" cy="31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1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1F7352B-3170-FF43-95A7-684049D92E43}"/>
              </a:ext>
            </a:extLst>
          </p:cNvPr>
          <p:cNvSpPr txBox="1"/>
          <p:nvPr/>
        </p:nvSpPr>
        <p:spPr>
          <a:xfrm>
            <a:off x="285369" y="3904963"/>
            <a:ext cx="2179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NWS Mt Holly radar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20 Jun 2000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99" y="1778391"/>
            <a:ext cx="5631557" cy="2839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C8535E-2032-B044-8DDD-E79EFE27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015" y="100101"/>
            <a:ext cx="6886322" cy="85725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Helvetica" pitchFamily="2" charset="0"/>
              </a:rPr>
              <a:t>Sea breezes are common; </a:t>
            </a:r>
            <a:br>
              <a:rPr lang="en-US" sz="2400" b="1" dirty="0">
                <a:latin typeface="Helvetica" pitchFamily="2" charset="0"/>
              </a:rPr>
            </a:br>
            <a:r>
              <a:rPr lang="en-US" sz="2400" b="1" dirty="0">
                <a:latin typeface="Helvetica" pitchFamily="2" charset="0"/>
              </a:rPr>
              <a:t>Driven by land-sea temperature difference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F6B57-B79D-2943-B958-A475EDAC90DB}"/>
              </a:ext>
            </a:extLst>
          </p:cNvPr>
          <p:cNvSpPr txBox="1"/>
          <p:nvPr/>
        </p:nvSpPr>
        <p:spPr>
          <a:xfrm>
            <a:off x="2148685" y="993561"/>
            <a:ext cx="64169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Depending on height and strength of the return flow, and the location of the subsidence zone, turbines could experience different winds throughout the rotor layer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8"/>
          <a:stretch/>
        </p:blipFill>
        <p:spPr>
          <a:xfrm>
            <a:off x="285369" y="-13721"/>
            <a:ext cx="1666959" cy="46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15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21C714C-EA60-B14D-9319-1E39C051E513}"/>
              </a:ext>
            </a:extLst>
          </p:cNvPr>
          <p:cNvSpPr txBox="1"/>
          <p:nvPr/>
        </p:nvSpPr>
        <p:spPr>
          <a:xfrm>
            <a:off x="280000" y="4289584"/>
            <a:ext cx="4374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Localized Custom Sea Surface Temperature Product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ED8B1-769E-374A-96AF-AB699F27DC0E}"/>
              </a:ext>
            </a:extLst>
          </p:cNvPr>
          <p:cNvSpPr txBox="1"/>
          <p:nvPr/>
        </p:nvSpPr>
        <p:spPr>
          <a:xfrm>
            <a:off x="4836072" y="4289584"/>
            <a:ext cx="4033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Global Sea Surface Temperature Product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54F51-3A54-704D-B578-579725CBE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 b="11985"/>
          <a:stretch/>
        </p:blipFill>
        <p:spPr>
          <a:xfrm>
            <a:off x="238980" y="940347"/>
            <a:ext cx="4456739" cy="3349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9C52C4-0A32-4D41-ADF7-B2D34F0CA1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 b="11985"/>
          <a:stretch/>
        </p:blipFill>
        <p:spPr>
          <a:xfrm>
            <a:off x="4624508" y="940346"/>
            <a:ext cx="4456739" cy="334923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6F7A37-CFF5-614B-8C3C-EF2ED93C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8" y="167771"/>
            <a:ext cx="8447820" cy="606029"/>
          </a:xfrm>
        </p:spPr>
        <p:txBody>
          <a:bodyPr/>
          <a:lstStyle/>
          <a:p>
            <a:pPr algn="ctr"/>
            <a:r>
              <a:rPr lang="en-US" sz="2800" b="1" dirty="0"/>
              <a:t>How Does Upwelling Influence Modeled Winds?</a:t>
            </a:r>
          </a:p>
        </p:txBody>
      </p:sp>
    </p:spTree>
    <p:extLst>
      <p:ext uri="{BB962C8B-B14F-4D97-AF65-F5344CB8AC3E}">
        <p14:creationId xmlns:p14="http://schemas.microsoft.com/office/powerpoint/2010/main" val="2622592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1137A17-4AA1-0D42-A74A-CE104AC9A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3" b="10085"/>
          <a:stretch/>
        </p:blipFill>
        <p:spPr>
          <a:xfrm>
            <a:off x="99893" y="792425"/>
            <a:ext cx="4472108" cy="36417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4A1743-4FD5-CA47-90AC-35AFEB3BA4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59" b="10309"/>
          <a:stretch/>
        </p:blipFill>
        <p:spPr>
          <a:xfrm>
            <a:off x="4572000" y="801950"/>
            <a:ext cx="4472107" cy="3641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50330D-59B3-5342-A41A-252F526698E2}"/>
              </a:ext>
            </a:extLst>
          </p:cNvPr>
          <p:cNvSpPr txBox="1"/>
          <p:nvPr/>
        </p:nvSpPr>
        <p:spPr>
          <a:xfrm>
            <a:off x="183015" y="4328006"/>
            <a:ext cx="4374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Localized Custom Sea Surface Temperature Product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1DBBF-7A11-624E-96E0-CEE8FA14164F}"/>
              </a:ext>
            </a:extLst>
          </p:cNvPr>
          <p:cNvSpPr txBox="1"/>
          <p:nvPr/>
        </p:nvSpPr>
        <p:spPr>
          <a:xfrm>
            <a:off x="4628923" y="4328005"/>
            <a:ext cx="4033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Global Sea Surface Temperature Product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FBDEEA-79F9-E143-A597-9D552439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372"/>
            <a:ext cx="8229600" cy="606029"/>
          </a:xfrm>
        </p:spPr>
        <p:txBody>
          <a:bodyPr/>
          <a:lstStyle/>
          <a:p>
            <a:pPr algn="ctr"/>
            <a:r>
              <a:rPr lang="en-US" b="1" dirty="0"/>
              <a:t>WRF Model Sensitivity to SST Input</a:t>
            </a:r>
          </a:p>
        </p:txBody>
      </p:sp>
    </p:spTree>
    <p:extLst>
      <p:ext uri="{BB962C8B-B14F-4D97-AF65-F5344CB8AC3E}">
        <p14:creationId xmlns:p14="http://schemas.microsoft.com/office/powerpoint/2010/main" val="1728887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3_totalavg_mea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3" y="646539"/>
            <a:ext cx="5911355" cy="394090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DB8652F-42D2-D640-BA8E-D8278E415E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319" y="-64321"/>
            <a:ext cx="8071462" cy="857250"/>
          </a:xfrm>
        </p:spPr>
        <p:txBody>
          <a:bodyPr>
            <a:noAutofit/>
          </a:bodyPr>
          <a:lstStyle/>
          <a:p>
            <a:pPr algn="ctr"/>
            <a:r>
              <a:rPr lang="en-US" sz="2100" b="1" dirty="0">
                <a:latin typeface="Helvetica" pitchFamily="2" charset="0"/>
              </a:rPr>
              <a:t>Sea Breezes &amp; Upwelling, Coincident with Electricity Demand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7" b="36754"/>
          <a:stretch/>
        </p:blipFill>
        <p:spPr bwMode="auto">
          <a:xfrm>
            <a:off x="-7177" y="646539"/>
            <a:ext cx="2132556" cy="1860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6" t="3125" r="8507" b="1736"/>
          <a:stretch/>
        </p:blipFill>
        <p:spPr bwMode="auto">
          <a:xfrm>
            <a:off x="7237356" y="669726"/>
            <a:ext cx="1942234" cy="2239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2C2ADC-32DD-F541-9542-1F6F38ECAC6B}"/>
              </a:ext>
            </a:extLst>
          </p:cNvPr>
          <p:cNvSpPr txBox="1"/>
          <p:nvPr/>
        </p:nvSpPr>
        <p:spPr>
          <a:xfrm>
            <a:off x="5018334" y="4352547"/>
            <a:ext cx="4048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Seroka et al., 2018 </a:t>
            </a:r>
            <a:r>
              <a:rPr lang="en-US" sz="1400" i="1" dirty="0" err="1"/>
              <a:t>JGR:Atmospheres</a:t>
            </a:r>
            <a:endParaRPr lang="en-US" sz="1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ADDF4E-53BC-0242-A3E6-3561E6BC4D81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b="9442"/>
          <a:stretch/>
        </p:blipFill>
        <p:spPr>
          <a:xfrm>
            <a:off x="2533476" y="1879135"/>
            <a:ext cx="4261606" cy="22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2D9B710-A951-E74D-B94C-A4E00BD4B167}"/>
              </a:ext>
            </a:extLst>
          </p:cNvPr>
          <p:cNvSpPr txBox="1">
            <a:spLocks/>
          </p:cNvSpPr>
          <p:nvPr/>
        </p:nvSpPr>
        <p:spPr>
          <a:xfrm>
            <a:off x="442686" y="22880"/>
            <a:ext cx="8229600" cy="5803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kern="0" dirty="0">
                <a:latin typeface="Arial Regular"/>
              </a:rPr>
              <a:t>RU-WRF Wind Resource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70B273-82E0-2B4D-9002-B46D189B6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2" y="940251"/>
            <a:ext cx="3327135" cy="3327135"/>
          </a:xfrm>
          <a:prstGeom prst="rect">
            <a:avLst/>
          </a:prstGeom>
        </p:spPr>
      </p:pic>
      <p:pic>
        <p:nvPicPr>
          <p:cNvPr id="14" name="Picture 13" descr="RUWRF1km_10mw_201209121700.png">
            <a:extLst>
              <a:ext uri="{FF2B5EF4-FFF2-40B4-BE49-F238E27FC236}">
                <a16:creationId xmlns:a16="http://schemas.microsoft.com/office/drawing/2014/main" id="{E24C249B-A6BA-B642-8444-D9780C4BCA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6393" r="24009" b="9818"/>
          <a:stretch/>
        </p:blipFill>
        <p:spPr>
          <a:xfrm>
            <a:off x="6902245" y="1053294"/>
            <a:ext cx="1655041" cy="20840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07E7F1-99E9-5B46-8352-CA2D14448343}"/>
              </a:ext>
            </a:extLst>
          </p:cNvPr>
          <p:cNvSpPr txBox="1"/>
          <p:nvPr/>
        </p:nvSpPr>
        <p:spPr>
          <a:xfrm>
            <a:off x="6560272" y="3305892"/>
            <a:ext cx="135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Modeling at </a:t>
            </a:r>
            <a:r>
              <a:rPr lang="en-US" sz="1600" dirty="0">
                <a:solidFill>
                  <a:srgbClr val="FF0000"/>
                </a:solidFill>
                <a:latin typeface="Arial Regular"/>
                <a:ea typeface="ＭＳ Ｐゴシック" charset="0"/>
                <a:cs typeface="Calibri"/>
              </a:rPr>
              <a:t>3km </a:t>
            </a:r>
            <a:r>
              <a:rPr lang="en-US" sz="1600" dirty="0">
                <a:solidFill>
                  <a:prstClr val="black"/>
                </a:solidFill>
                <a:latin typeface="Arial Regular"/>
                <a:ea typeface="ＭＳ Ｐゴシック" charset="0"/>
                <a:cs typeface="Calibri"/>
              </a:rPr>
              <a:t>grid spacing, 10m height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62F3ED-D3C9-3D47-867B-2ACC1E1B8932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7212707" y="2737287"/>
            <a:ext cx="25113" cy="5686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2022BC-AE57-C54B-902D-2BDAD4958316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7980835" y="2830286"/>
            <a:ext cx="691451" cy="475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EB1F0B-C0DC-8948-A25E-3588AE04C144}"/>
              </a:ext>
            </a:extLst>
          </p:cNvPr>
          <p:cNvSpPr txBox="1"/>
          <p:nvPr/>
        </p:nvSpPr>
        <p:spPr>
          <a:xfrm>
            <a:off x="8258526" y="3305892"/>
            <a:ext cx="82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egular"/>
                <a:ea typeface="ＭＳ Ｐゴシック" charset="0"/>
                <a:cs typeface="Calibri"/>
              </a:rPr>
              <a:t>Hourly winds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F303EE-728C-1741-979E-B388A3A5B33C}"/>
              </a:ext>
            </a:extLst>
          </p:cNvPr>
          <p:cNvCxnSpPr>
            <a:cxnSpLocks/>
          </p:cNvCxnSpPr>
          <p:nvPr/>
        </p:nvCxnSpPr>
        <p:spPr>
          <a:xfrm flipV="1">
            <a:off x="1583346" y="2072587"/>
            <a:ext cx="695397" cy="1941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5570C12-3BA0-3444-868B-8C4562933DE3}"/>
              </a:ext>
            </a:extLst>
          </p:cNvPr>
          <p:cNvSpPr txBox="1"/>
          <p:nvPr/>
        </p:nvSpPr>
        <p:spPr>
          <a:xfrm>
            <a:off x="1478570" y="2429509"/>
            <a:ext cx="167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8.5 to 10 m/s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FF1C2-6A2F-F246-BC72-88AB78F59B0F}"/>
              </a:ext>
            </a:extLst>
          </p:cNvPr>
          <p:cNvSpPr txBox="1"/>
          <p:nvPr/>
        </p:nvSpPr>
        <p:spPr>
          <a:xfrm>
            <a:off x="1583346" y="671201"/>
            <a:ext cx="332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Regular"/>
              </a:rPr>
              <a:t>3 Year Mean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9A09E6-20B6-6E45-910D-3C725E6AE2A7}"/>
              </a:ext>
            </a:extLst>
          </p:cNvPr>
          <p:cNvSpPr txBox="1"/>
          <p:nvPr/>
        </p:nvSpPr>
        <p:spPr>
          <a:xfrm>
            <a:off x="6068233" y="671201"/>
            <a:ext cx="332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 Regular"/>
              </a:rPr>
              <a:t>One Hour Sample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49EDD-20BC-AF4C-986F-3815A3F2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88" y="940251"/>
            <a:ext cx="3330075" cy="333007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7C753C6-32F1-834F-A95E-6E680EBC7419}"/>
              </a:ext>
            </a:extLst>
          </p:cNvPr>
          <p:cNvCxnSpPr>
            <a:cxnSpLocks/>
          </p:cNvCxnSpPr>
          <p:nvPr/>
        </p:nvCxnSpPr>
        <p:spPr>
          <a:xfrm flipV="1">
            <a:off x="4492171" y="2072587"/>
            <a:ext cx="613863" cy="1941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89EE732-2DEC-8349-8066-CBC65FD62039}"/>
              </a:ext>
            </a:extLst>
          </p:cNvPr>
          <p:cNvSpPr txBox="1"/>
          <p:nvPr/>
        </p:nvSpPr>
        <p:spPr>
          <a:xfrm>
            <a:off x="4324588" y="2429510"/>
            <a:ext cx="167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48% to 55% </a:t>
            </a:r>
          </a:p>
        </p:txBody>
      </p:sp>
    </p:spTree>
    <p:extLst>
      <p:ext uri="{BB962C8B-B14F-4D97-AF65-F5344CB8AC3E}">
        <p14:creationId xmlns:p14="http://schemas.microsoft.com/office/powerpoint/2010/main" val="3001110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06EE1-F061-6F47-9E9C-A8A81A4BF14F}"/>
              </a:ext>
            </a:extLst>
          </p:cNvPr>
          <p:cNvSpPr txBox="1">
            <a:spLocks/>
          </p:cNvSpPr>
          <p:nvPr/>
        </p:nvSpPr>
        <p:spPr>
          <a:xfrm>
            <a:off x="498764" y="0"/>
            <a:ext cx="8229600" cy="4862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kern="0" dirty="0">
                <a:latin typeface="Arial Regular"/>
              </a:rPr>
              <a:t>RU-WRF Wind Resource: 3 Years of Power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411F0-9A18-4241-9233-1C677167A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6" t="38182" r="16232" b="14776"/>
          <a:stretch/>
        </p:blipFill>
        <p:spPr>
          <a:xfrm>
            <a:off x="1792970" y="3240650"/>
            <a:ext cx="2297066" cy="1363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01724-1CCF-6743-B7F9-179EEA20E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3" y="1746929"/>
            <a:ext cx="4571998" cy="2857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C951C-277C-3A46-90B8-796422B4C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9288" y="454106"/>
            <a:ext cx="4571996" cy="2857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6EBBC2-6792-C640-813A-80F07D5DC27E}"/>
              </a:ext>
            </a:extLst>
          </p:cNvPr>
          <p:cNvSpPr txBox="1"/>
          <p:nvPr/>
        </p:nvSpPr>
        <p:spPr>
          <a:xfrm>
            <a:off x="6317671" y="1223709"/>
            <a:ext cx="2826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(null)"/>
              </a:rPr>
              <a:t>60% of energy extracted below turbine rated speed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9FB7B0-C7AD-E14A-BB30-A9F47D568D85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952343" y="1746929"/>
            <a:ext cx="778492" cy="4084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109CFE3-D07D-AB44-B1B7-9B6DF8242CA0}"/>
              </a:ext>
            </a:extLst>
          </p:cNvPr>
          <p:cNvSpPr txBox="1"/>
          <p:nvPr/>
        </p:nvSpPr>
        <p:spPr>
          <a:xfrm>
            <a:off x="4711284" y="530068"/>
            <a:ext cx="2826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(null)"/>
              </a:rPr>
              <a:t>8 MW wind turbine</a:t>
            </a:r>
          </a:p>
          <a:p>
            <a:r>
              <a:rPr lang="en-US" sz="1400" dirty="0">
                <a:latin typeface="Arial (null)"/>
              </a:rPr>
              <a:t>12.5 m/s rated speed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8663C2-50B9-114C-9BBA-F7436AF4C8D2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634343" y="791678"/>
            <a:ext cx="2076941" cy="936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0F468E-457B-BE43-A199-C150EF8B66F2}"/>
              </a:ext>
            </a:extLst>
          </p:cNvPr>
          <p:cNvSpPr txBox="1"/>
          <p:nvPr/>
        </p:nvSpPr>
        <p:spPr>
          <a:xfrm>
            <a:off x="351402" y="3624847"/>
            <a:ext cx="122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(null)"/>
              </a:rPr>
              <a:t>Virtual Met Tower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AF7AF6-42C5-904D-B11D-B483E456ECC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580856" y="3831771"/>
            <a:ext cx="1278458" cy="5468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390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DAAF8-46BF-5E4A-98CE-BC9BD4615B54}"/>
              </a:ext>
            </a:extLst>
          </p:cNvPr>
          <p:cNvSpPr txBox="1">
            <a:spLocks/>
          </p:cNvSpPr>
          <p:nvPr/>
        </p:nvSpPr>
        <p:spPr>
          <a:xfrm>
            <a:off x="145714" y="48006"/>
            <a:ext cx="9118029" cy="48176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kern="0" dirty="0">
                <a:latin typeface="Arial Regular"/>
              </a:rPr>
              <a:t>RU-WRF Captures Observed Wind Distribution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D7907-E66E-0544-866A-D8B26D196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432"/>
            <a:ext cx="5199762" cy="3899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32BB64-BBD0-A44C-A048-4A639A1C79B5}"/>
              </a:ext>
            </a:extLst>
          </p:cNvPr>
          <p:cNvSpPr txBox="1"/>
          <p:nvPr/>
        </p:nvSpPr>
        <p:spPr>
          <a:xfrm>
            <a:off x="787354" y="589209"/>
            <a:ext cx="391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(null)"/>
              </a:rPr>
              <a:t>Q-Q Plot, 2012-2016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576EF4-F100-B84B-B611-5F31F4C853CC}"/>
              </a:ext>
            </a:extLst>
          </p:cNvPr>
          <p:cNvCxnSpPr>
            <a:cxnSpLocks/>
          </p:cNvCxnSpPr>
          <p:nvPr/>
        </p:nvCxnSpPr>
        <p:spPr>
          <a:xfrm>
            <a:off x="663866" y="2810163"/>
            <a:ext cx="1992248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949AF7-31AF-224B-96CA-1AAC2D13AAED}"/>
              </a:ext>
            </a:extLst>
          </p:cNvPr>
          <p:cNvCxnSpPr>
            <a:cxnSpLocks/>
          </p:cNvCxnSpPr>
          <p:nvPr/>
        </p:nvCxnSpPr>
        <p:spPr>
          <a:xfrm flipV="1">
            <a:off x="2656114" y="2810163"/>
            <a:ext cx="0" cy="141533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A14430D-078A-F149-8FFE-D5C16A8AA34D}"/>
              </a:ext>
            </a:extLst>
          </p:cNvPr>
          <p:cNvSpPr txBox="1"/>
          <p:nvPr/>
        </p:nvSpPr>
        <p:spPr>
          <a:xfrm>
            <a:off x="2982490" y="3640722"/>
            <a:ext cx="168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(null)"/>
              </a:rPr>
              <a:t>12.5 m/s turbine rated speed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5FB852-E571-0143-91B4-39429C3778AC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656114" y="2810162"/>
            <a:ext cx="326376" cy="11229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98012C-A7C8-154F-929A-E6C048F66B92}"/>
              </a:ext>
            </a:extLst>
          </p:cNvPr>
          <p:cNvSpPr txBox="1">
            <a:spLocks/>
          </p:cNvSpPr>
          <p:nvPr/>
        </p:nvSpPr>
        <p:spPr>
          <a:xfrm>
            <a:off x="5084429" y="804635"/>
            <a:ext cx="3842756" cy="35342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Accurate resource assessments rely on correctly capturing the wind distribution (quantile-quantile plot)</a:t>
            </a:r>
          </a:p>
          <a:p>
            <a:r>
              <a:rPr lang="en-US" sz="1800" dirty="0"/>
              <a:t>RU-WRF effectively captures the distribution of wind speeds off of NJ at NOAA buoys</a:t>
            </a:r>
          </a:p>
          <a:p>
            <a:r>
              <a:rPr lang="en-US" sz="1800" dirty="0"/>
              <a:t>At speeds above 12.5 m/s, our sample turbine is at full power</a:t>
            </a:r>
          </a:p>
          <a:p>
            <a:r>
              <a:rPr lang="en-US" sz="1800" dirty="0"/>
              <a:t>Expanded validation with more observations (particularly hub height) helps improve model!</a:t>
            </a:r>
          </a:p>
        </p:txBody>
      </p:sp>
    </p:spTree>
    <p:extLst>
      <p:ext uri="{BB962C8B-B14F-4D97-AF65-F5344CB8AC3E}">
        <p14:creationId xmlns:p14="http://schemas.microsoft.com/office/powerpoint/2010/main" val="76529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3220299" y="3364020"/>
            <a:ext cx="1368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46 Site 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4762159" y="3364020"/>
            <a:ext cx="1293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 dirty="0">
                <a:solidFill>
                  <a:srgbClr val="000000"/>
                </a:solidFill>
              </a:rPr>
              <a:t>~ 500 Glider 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804521" y="3364021"/>
            <a:ext cx="220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b="1">
                <a:solidFill>
                  <a:srgbClr val="000000"/>
                </a:solidFill>
              </a:rPr>
              <a:t>L-Band &amp; X-Band 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7001792" y="363878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56890" y="2402896"/>
            <a:ext cx="1304925" cy="98464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6074229" y="3364021"/>
            <a:ext cx="140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3-D Nowcasts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&amp; Forecasts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823190" y="2402897"/>
            <a:ext cx="1323975" cy="98702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22187" y="2405278"/>
            <a:ext cx="1309688" cy="98226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2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11835" y="2402897"/>
            <a:ext cx="1316831" cy="98702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7" name="Picture 41" descr="1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646198" y="3751304"/>
            <a:ext cx="458968" cy="46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58" name="Picture 42" descr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787" y="4178439"/>
            <a:ext cx="839390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0" name="Picture 44" descr="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622984" y="4237607"/>
            <a:ext cx="407194" cy="39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1" name="Picture 45" descr="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37519" y="4178439"/>
            <a:ext cx="839391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2" name="Picture 46" descr="5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540630" y="4227207"/>
            <a:ext cx="785208" cy="2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663" name="Picture 47" descr="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7758" y="3751304"/>
            <a:ext cx="473869" cy="4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4" name="Picture 48" descr="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66195" y="3751304"/>
            <a:ext cx="460772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5" name="Picture 49" descr="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12238" y="3778713"/>
            <a:ext cx="445294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8" name="Picture 52" descr="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23756" y="4185645"/>
            <a:ext cx="470642" cy="44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9" name="Picture 53" descr="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290929" y="4223319"/>
            <a:ext cx="445294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22" name="Picture 6" descr="jen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875453" y="2402897"/>
            <a:ext cx="809625" cy="98702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1E92DD-5313-1D45-95A5-D1E4A08AD0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44470" y="3827477"/>
            <a:ext cx="1388436" cy="2175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IOOS_logo">
            <a:extLst>
              <a:ext uri="{FF2B5EF4-FFF2-40B4-BE49-F238E27FC236}">
                <a16:creationId xmlns:a16="http://schemas.microsoft.com/office/drawing/2014/main" id="{74EC381C-5964-464A-BAC0-4CAD96E83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52"/>
          <a:stretch/>
        </p:blipFill>
        <p:spPr bwMode="auto">
          <a:xfrm>
            <a:off x="2110399" y="3826744"/>
            <a:ext cx="780491" cy="29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DAR Ocean Sensors - HOME">
            <a:extLst>
              <a:ext uri="{FF2B5EF4-FFF2-40B4-BE49-F238E27FC236}">
                <a16:creationId xmlns:a16="http://schemas.microsoft.com/office/drawing/2014/main" id="{5DF2BF81-64D3-1A43-90F1-0B814EBA1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45" b="-5499"/>
          <a:stretch/>
        </p:blipFill>
        <p:spPr bwMode="auto">
          <a:xfrm>
            <a:off x="6314595" y="4211537"/>
            <a:ext cx="847293" cy="3995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S:\Sequoia logos\ssi-logo-clear.GIF">
            <a:extLst>
              <a:ext uri="{FF2B5EF4-FFF2-40B4-BE49-F238E27FC236}">
                <a16:creationId xmlns:a16="http://schemas.microsoft.com/office/drawing/2014/main" id="{1BCB8E62-5C5A-CE47-8406-3E0F5103A1C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7492544" y="4194217"/>
            <a:ext cx="942464" cy="35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7D340B-4986-154A-9354-E35CC75949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29568" y="3751304"/>
            <a:ext cx="1159840" cy="4536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C8EBE6D-9194-4C4A-B74E-D6F54235618E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88967" b="-15990"/>
          <a:stretch/>
        </p:blipFill>
        <p:spPr>
          <a:xfrm>
            <a:off x="3944197" y="4226923"/>
            <a:ext cx="382548" cy="4255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ED12FC-9133-E744-8473-72429FA0EC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09537" y="3825039"/>
            <a:ext cx="1371600" cy="2994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71D047-E625-DE47-9E1D-244B74EEB8E5}"/>
              </a:ext>
            </a:extLst>
          </p:cNvPr>
          <p:cNvSpPr txBox="1"/>
          <p:nvPr/>
        </p:nvSpPr>
        <p:spPr>
          <a:xfrm>
            <a:off x="6927737" y="4561861"/>
            <a:ext cx="118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+ Many More!</a:t>
            </a:r>
          </a:p>
        </p:txBody>
      </p:sp>
      <p:pic>
        <p:nvPicPr>
          <p:cNvPr id="1026" name="Picture 2" descr="https://maracoos.org/sites/macoora/files/certStamp.png">
            <a:extLst>
              <a:ext uri="{FF2B5EF4-FFF2-40B4-BE49-F238E27FC236}">
                <a16:creationId xmlns:a16="http://schemas.microsoft.com/office/drawing/2014/main" id="{846054B8-DC49-284C-AD77-CF7763A0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86" y="2383756"/>
            <a:ext cx="1004036" cy="102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11311385685_21a7a0201d_b.jpg">
            <a:extLst>
              <a:ext uri="{FF2B5EF4-FFF2-40B4-BE49-F238E27FC236}">
                <a16:creationId xmlns:a16="http://schemas.microsoft.com/office/drawing/2014/main" id="{81476888-51FD-CF4B-8DDF-416171352B3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41990"/>
            <a:ext cx="6858000" cy="1634133"/>
          </a:xfrm>
          <a:prstGeom prst="rect">
            <a:avLst/>
          </a:prstGeom>
        </p:spPr>
      </p:pic>
      <p:sp>
        <p:nvSpPr>
          <p:cNvPr id="37" name="Text Box 18">
            <a:extLst>
              <a:ext uri="{FF2B5EF4-FFF2-40B4-BE49-F238E27FC236}">
                <a16:creationId xmlns:a16="http://schemas.microsoft.com/office/drawing/2014/main" id="{8431F9B5-E02F-F54D-A160-0050CA269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-50334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500" b="1" dirty="0">
                <a:solidFill>
                  <a:srgbClr val="000000"/>
                </a:solidFill>
                <a:latin typeface="Arial Regular"/>
              </a:rPr>
              <a:t>Rutgers University  -  Center for Ocean Observing Leadership</a:t>
            </a:r>
          </a:p>
          <a:p>
            <a:pPr algn="ctr"/>
            <a:r>
              <a:rPr lang="en-US" altLang="en-US" sz="15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MARACOOS </a:t>
            </a:r>
            <a:r>
              <a:rPr lang="mr-IN" altLang="en-US" sz="15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–</a:t>
            </a:r>
            <a:r>
              <a:rPr lang="en-US" altLang="en-US" sz="15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 A forum to bring forward the best science &amp; technolog</a:t>
            </a:r>
            <a:r>
              <a:rPr lang="en-US" altLang="en-US" sz="1500" b="1" dirty="0">
                <a:solidFill>
                  <a:srgbClr val="000000"/>
                </a:solidFill>
                <a:latin typeface="Arial Regular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626953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73616-3C99-054B-895C-94A922C2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Improving Models with Better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6794-3256-B34A-9B76-C7CBE7A6C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12" y="980862"/>
            <a:ext cx="5008025" cy="3181775"/>
          </a:xfrm>
        </p:spPr>
        <p:txBody>
          <a:bodyPr/>
          <a:lstStyle/>
          <a:p>
            <a:r>
              <a:rPr lang="en-US" sz="1800" dirty="0"/>
              <a:t>DOE Wind Forecast Improvement Project</a:t>
            </a:r>
          </a:p>
          <a:p>
            <a:pPr lvl="1"/>
            <a:r>
              <a:rPr lang="en-US" dirty="0"/>
              <a:t>WFIP1 – Great Plains, US (2011-2012)</a:t>
            </a:r>
          </a:p>
          <a:p>
            <a:pPr lvl="1"/>
            <a:r>
              <a:rPr lang="en-US" dirty="0"/>
              <a:t>WFIP2 – Complex Flow, Pacific Northwest US (2016-2017)</a:t>
            </a:r>
          </a:p>
          <a:p>
            <a:pPr lvl="1"/>
            <a:r>
              <a:rPr lang="en-US" dirty="0"/>
              <a:t>WFIP3 – Offshore?</a:t>
            </a:r>
          </a:p>
          <a:p>
            <a:r>
              <a:rPr lang="en-US" sz="1800" dirty="0"/>
              <a:t>Multiple collaborators, multiple observing platforms</a:t>
            </a:r>
          </a:p>
          <a:p>
            <a:r>
              <a:rPr lang="en-US" sz="1800" dirty="0"/>
              <a:t>Goal to improve NOAA models</a:t>
            </a:r>
          </a:p>
          <a:p>
            <a:r>
              <a:rPr lang="en-US" sz="1800" dirty="0"/>
              <a:t>WFIP2 improvements in latest versions of WRF, show initial promise in improving offshore winds in the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3F011-2B6E-7D48-BB52-D12608D3A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181" y="1244387"/>
            <a:ext cx="4066819" cy="2906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D68FB5-8159-274A-83B2-DFED7169299C}"/>
              </a:ext>
            </a:extLst>
          </p:cNvPr>
          <p:cNvSpPr txBox="1"/>
          <p:nvPr/>
        </p:nvSpPr>
        <p:spPr>
          <a:xfrm>
            <a:off x="7275005" y="4150606"/>
            <a:ext cx="170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DOE WFIP2</a:t>
            </a:r>
          </a:p>
        </p:txBody>
      </p:sp>
    </p:spTree>
    <p:extLst>
      <p:ext uri="{BB962C8B-B14F-4D97-AF65-F5344CB8AC3E}">
        <p14:creationId xmlns:p14="http://schemas.microsoft.com/office/powerpoint/2010/main" val="3263594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8DA99-A7A5-B744-8660-0C2E69BE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Regional Ensemble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4A2EB-E961-0A43-8C28-5F9A5FFDE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RUCOOL worked with NREL to evaluate RU-WRF model and validation</a:t>
            </a:r>
          </a:p>
          <a:p>
            <a:r>
              <a:rPr lang="en-US" dirty="0"/>
              <a:t>NREL performed year-long model ensemble with 24 ensemble members</a:t>
            </a:r>
          </a:p>
          <a:p>
            <a:r>
              <a:rPr lang="en-US" dirty="0"/>
              <a:t>Validated against NOAA buoys and DOE </a:t>
            </a:r>
            <a:r>
              <a:rPr lang="en-US" dirty="0" err="1"/>
              <a:t>flidar</a:t>
            </a:r>
            <a:endParaRPr lang="en-US" dirty="0"/>
          </a:p>
          <a:p>
            <a:r>
              <a:rPr lang="en-US" dirty="0"/>
              <a:t>SST, model setup, model version all matter</a:t>
            </a:r>
          </a:p>
          <a:p>
            <a:r>
              <a:rPr lang="en-US" dirty="0"/>
              <a:t>Ensemble modeling, with customized regional setups, can improve quantifying of the offshore wind resource</a:t>
            </a:r>
          </a:p>
          <a:p>
            <a:r>
              <a:rPr lang="en-US" dirty="0"/>
              <a:t>Final report coming soon!</a:t>
            </a:r>
          </a:p>
        </p:txBody>
      </p:sp>
    </p:spTree>
    <p:extLst>
      <p:ext uri="{BB962C8B-B14F-4D97-AF65-F5344CB8AC3E}">
        <p14:creationId xmlns:p14="http://schemas.microsoft.com/office/powerpoint/2010/main" val="234112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8139-95E9-0B48-AEF6-5691F1F4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39EF1-CDED-C149-BBF7-72CD2860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Many, often complimentary, options for wind resource assessment</a:t>
            </a:r>
          </a:p>
          <a:p>
            <a:r>
              <a:rPr lang="en-US" dirty="0"/>
              <a:t>No one-size-fits-all solution</a:t>
            </a:r>
          </a:p>
          <a:p>
            <a:r>
              <a:rPr lang="en-US" dirty="0"/>
              <a:t>Plenty of work still to be done</a:t>
            </a:r>
          </a:p>
          <a:p>
            <a:pPr lvl="1"/>
            <a:r>
              <a:rPr lang="en-US" dirty="0"/>
              <a:t>Improving models</a:t>
            </a:r>
          </a:p>
          <a:p>
            <a:pPr lvl="1"/>
            <a:r>
              <a:rPr lang="en-US" dirty="0"/>
              <a:t>Operational forecasting</a:t>
            </a:r>
          </a:p>
          <a:p>
            <a:pPr lvl="1"/>
            <a:r>
              <a:rPr lang="en-US" dirty="0"/>
              <a:t>Machine learning</a:t>
            </a:r>
          </a:p>
          <a:p>
            <a:r>
              <a:rPr lang="en-US" dirty="0"/>
              <a:t>Collaboration is key!</a:t>
            </a:r>
          </a:p>
          <a:p>
            <a:r>
              <a:rPr lang="en-US" dirty="0"/>
              <a:t>Big data is only going to continue to get bigger</a:t>
            </a:r>
          </a:p>
        </p:txBody>
      </p:sp>
    </p:spTree>
    <p:extLst>
      <p:ext uri="{BB962C8B-B14F-4D97-AF65-F5344CB8AC3E}">
        <p14:creationId xmlns:p14="http://schemas.microsoft.com/office/powerpoint/2010/main" val="3716241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EAD21E-88C8-6C43-955E-4B5295A00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b="14287"/>
          <a:stretch/>
        </p:blipFill>
        <p:spPr>
          <a:xfrm>
            <a:off x="-18712" y="0"/>
            <a:ext cx="9162714" cy="4633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F381A-A62F-7945-9C47-DFA1FF3A01FE}"/>
              </a:ext>
            </a:extLst>
          </p:cNvPr>
          <p:cNvSpPr txBox="1"/>
          <p:nvPr/>
        </p:nvSpPr>
        <p:spPr>
          <a:xfrm>
            <a:off x="768403" y="186860"/>
            <a:ext cx="273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C9EB9-43A3-FD4C-A146-FE9B05243289}"/>
              </a:ext>
            </a:extLst>
          </p:cNvPr>
          <p:cNvSpPr txBox="1"/>
          <p:nvPr/>
        </p:nvSpPr>
        <p:spPr>
          <a:xfrm>
            <a:off x="311203" y="1158364"/>
            <a:ext cx="3649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jbrodie@marine.rutgers.edu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6329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57" y="2479580"/>
            <a:ext cx="2904994" cy="1845064"/>
          </a:xfrm>
          <a:prstGeom prst="rect">
            <a:avLst/>
          </a:prstGeom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41990"/>
            <a:ext cx="6858000" cy="1634133"/>
          </a:xfrm>
          <a:prstGeom prst="rect">
            <a:avLst/>
          </a:prstGeom>
        </p:spPr>
      </p:pic>
      <p:pic>
        <p:nvPicPr>
          <p:cNvPr id="11" name="Picture 10" descr="EspressoV2_MemDayForecastBottomTemp.tif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03"/>
          <a:stretch/>
        </p:blipFill>
        <p:spPr>
          <a:xfrm>
            <a:off x="3556932" y="2233425"/>
            <a:ext cx="3289667" cy="2325875"/>
          </a:xfrm>
          <a:prstGeom prst="rect">
            <a:avLst/>
          </a:prstGeom>
        </p:spPr>
      </p:pic>
      <p:pic>
        <p:nvPicPr>
          <p:cNvPr id="12" name="Picture 11" descr="certStamp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15" y="2605944"/>
            <a:ext cx="996474" cy="10132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" name="TextBox 26"/>
          <p:cNvSpPr txBox="1"/>
          <p:nvPr/>
        </p:nvSpPr>
        <p:spPr>
          <a:xfrm>
            <a:off x="158557" y="2139398"/>
            <a:ext cx="29049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prstClr val="black"/>
                </a:solidFill>
                <a:latin typeface="+mn-lt"/>
                <a:cs typeface="Times New Roman"/>
              </a:rPr>
              <a:t>Data QA/QC</a:t>
            </a:r>
          </a:p>
        </p:txBody>
      </p:sp>
      <p:sp>
        <p:nvSpPr>
          <p:cNvPr id="28" name="Up Arrow 27"/>
          <p:cNvSpPr/>
          <p:nvPr/>
        </p:nvSpPr>
        <p:spPr>
          <a:xfrm rot="5400000">
            <a:off x="3152226" y="3263012"/>
            <a:ext cx="272654" cy="2667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25897" y="2233425"/>
            <a:ext cx="189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+mn-lt"/>
                <a:cs typeface="Times New Roman"/>
              </a:rPr>
              <a:t>4 Day Ocean </a:t>
            </a:r>
          </a:p>
          <a:p>
            <a:r>
              <a:rPr lang="en-US" sz="1400" b="1" dirty="0">
                <a:solidFill>
                  <a:prstClr val="black"/>
                </a:solidFill>
                <a:latin typeface="+mn-lt"/>
                <a:cs typeface="Times New Roman"/>
              </a:rPr>
              <a:t>Forecast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54612" y="3981482"/>
            <a:ext cx="1894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i="1" dirty="0">
                <a:solidFill>
                  <a:prstClr val="black"/>
                </a:solidFill>
                <a:latin typeface="+mn-lt"/>
                <a:cs typeface="Times New Roman"/>
              </a:rPr>
              <a:t>Run Daily</a:t>
            </a:r>
          </a:p>
          <a:p>
            <a:pPr algn="r"/>
            <a:r>
              <a:rPr lang="en-US" sz="800" b="1" i="1" dirty="0">
                <a:solidFill>
                  <a:prstClr val="black"/>
                </a:solidFill>
                <a:latin typeface="+mn-lt"/>
                <a:cs typeface="Times New Roman"/>
              </a:rPr>
              <a:t>4DVAR Data Assimilation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142999" y="-50334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500" b="1" dirty="0">
                <a:solidFill>
                  <a:srgbClr val="000000"/>
                </a:solidFill>
                <a:latin typeface="Arial Regular"/>
              </a:rPr>
              <a:t>Rutgers University  -  Center for Ocean Observing Leadership</a:t>
            </a:r>
          </a:p>
          <a:p>
            <a:pPr algn="ctr"/>
            <a:r>
              <a:rPr lang="en-US" altLang="en-US" sz="15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MARACOOS </a:t>
            </a:r>
            <a:r>
              <a:rPr lang="mr-IN" altLang="en-US" sz="15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–</a:t>
            </a:r>
            <a:r>
              <a:rPr lang="en-US" altLang="en-US" sz="1500" b="1" dirty="0">
                <a:solidFill>
                  <a:srgbClr val="000000"/>
                </a:solidFill>
                <a:latin typeface="Arial Regular"/>
                <a:ea typeface="Arial" charset="0"/>
                <a:cs typeface="Arial" charset="0"/>
              </a:rPr>
              <a:t> A forum to bring forward the best science &amp; technolog</a:t>
            </a:r>
            <a:r>
              <a:rPr lang="en-US" altLang="en-US" sz="1500" b="1" dirty="0">
                <a:solidFill>
                  <a:srgbClr val="000000"/>
                </a:solidFill>
                <a:latin typeface="Arial Regular"/>
              </a:rPr>
              <a:t>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CEDF49-6392-DC4E-B79F-41C7304FB6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76" t="2625" r="5296"/>
          <a:stretch/>
        </p:blipFill>
        <p:spPr>
          <a:xfrm>
            <a:off x="6981628" y="2279676"/>
            <a:ext cx="1800003" cy="21264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C6DA63-2CCC-2E47-9BF6-2C9FB7D8D54D}"/>
              </a:ext>
            </a:extLst>
          </p:cNvPr>
          <p:cNvSpPr/>
          <p:nvPr/>
        </p:nvSpPr>
        <p:spPr>
          <a:xfrm>
            <a:off x="3556932" y="2126457"/>
            <a:ext cx="5428511" cy="24328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FAA0E-2A15-6849-BCBB-D9E429DF05A8}"/>
              </a:ext>
            </a:extLst>
          </p:cNvPr>
          <p:cNvSpPr txBox="1"/>
          <p:nvPr/>
        </p:nvSpPr>
        <p:spPr>
          <a:xfrm>
            <a:off x="6404793" y="2065476"/>
            <a:ext cx="273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+mn-lt"/>
                <a:cs typeface="Times New Roman"/>
              </a:rPr>
              <a:t>5 Day Atmospheric Forecast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45F1AA-C854-F244-84E4-2D0FE7045A78}"/>
              </a:ext>
            </a:extLst>
          </p:cNvPr>
          <p:cNvSpPr txBox="1"/>
          <p:nvPr/>
        </p:nvSpPr>
        <p:spPr>
          <a:xfrm>
            <a:off x="7053846" y="4358277"/>
            <a:ext cx="18943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i="1" dirty="0">
                <a:solidFill>
                  <a:prstClr val="black"/>
                </a:solidFill>
                <a:latin typeface="+mn-lt"/>
                <a:cs typeface="Times New Roman"/>
              </a:rPr>
              <a:t>Run Daily</a:t>
            </a:r>
          </a:p>
        </p:txBody>
      </p:sp>
    </p:spTree>
    <p:extLst>
      <p:ext uri="{BB962C8B-B14F-4D97-AF65-F5344CB8AC3E}">
        <p14:creationId xmlns:p14="http://schemas.microsoft.com/office/powerpoint/2010/main" val="3473037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26059-053E-3241-A501-A349B71E9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0"/>
            <a:ext cx="6029406" cy="4659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F02EC-3241-4647-B60E-F42273857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2301349"/>
            <a:ext cx="1015065" cy="414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FD06F5-B07E-7D42-9A72-2347EF6B8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4120098"/>
            <a:ext cx="1170432" cy="435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100F97-8362-3442-9C23-B2EA7D8D9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2809349"/>
            <a:ext cx="942560" cy="36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FF297-83CF-B54C-9B21-00398A8CD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3660249"/>
            <a:ext cx="1149716" cy="403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BE8980-A4F2-1141-BD93-321074307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3253849"/>
            <a:ext cx="1129001" cy="3314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247AD0-81BA-C142-9268-AF0BE4C4EFA9}"/>
              </a:ext>
            </a:extLst>
          </p:cNvPr>
          <p:cNvSpPr txBox="1"/>
          <p:nvPr/>
        </p:nvSpPr>
        <p:spPr>
          <a:xfrm>
            <a:off x="6139134" y="0"/>
            <a:ext cx="2899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16 Units, Including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1AB10E-5C16-9C44-B873-1C4A46184AC8}"/>
              </a:ext>
            </a:extLst>
          </p:cNvPr>
          <p:cNvSpPr txBox="1"/>
          <p:nvPr/>
        </p:nvSpPr>
        <p:spPr>
          <a:xfrm>
            <a:off x="5980176" y="461665"/>
            <a:ext cx="305866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Climate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Institute of Earth, Ocean, and Atmospheric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Center for Ocean Observing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Center for Remote Sensing and Spatial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Center for Fisheries and Ocean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Center for Energy, Economic, and Environmental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Center for Advanced Infrastructure and 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Heldrich</a:t>
            </a:r>
            <a:r>
              <a:rPr lang="en-US" sz="1400" dirty="0"/>
              <a:t> Center for Workforce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NJ Agricultural Experiment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NJ Office of the State Climatologist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C3161D9-A30F-5245-881F-ED883CE19F51}"/>
              </a:ext>
            </a:extLst>
          </p:cNvPr>
          <p:cNvSpPr/>
          <p:nvPr/>
        </p:nvSpPr>
        <p:spPr>
          <a:xfrm rot="16200000">
            <a:off x="1788417" y="1354444"/>
            <a:ext cx="772094" cy="11217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8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1584-35A1-104F-9991-8EC03592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for Wind Resource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CD8F9-71CF-404C-941E-B5C1D08A0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Observations</a:t>
            </a:r>
          </a:p>
          <a:p>
            <a:pPr lvl="1"/>
            <a:r>
              <a:rPr lang="en-US" dirty="0"/>
              <a:t>Historical data (i.e. NOAA met buoys)</a:t>
            </a:r>
          </a:p>
          <a:p>
            <a:pPr lvl="1"/>
            <a:r>
              <a:rPr lang="en-US" dirty="0"/>
              <a:t>Meteorological towers</a:t>
            </a:r>
          </a:p>
          <a:p>
            <a:pPr lvl="1"/>
            <a:r>
              <a:rPr lang="en-US" dirty="0"/>
              <a:t>Lidar</a:t>
            </a:r>
          </a:p>
          <a:p>
            <a:r>
              <a:rPr lang="en-US" dirty="0"/>
              <a:t>Modeling</a:t>
            </a:r>
          </a:p>
          <a:p>
            <a:pPr lvl="1"/>
            <a:r>
              <a:rPr lang="en-US" dirty="0"/>
              <a:t>Large eddy simulation models</a:t>
            </a:r>
          </a:p>
          <a:p>
            <a:pPr lvl="1"/>
            <a:r>
              <a:rPr lang="en-US" dirty="0"/>
              <a:t>Specialized wind farm models</a:t>
            </a:r>
          </a:p>
          <a:p>
            <a:pPr lvl="1"/>
            <a:r>
              <a:rPr lang="en-US" dirty="0"/>
              <a:t>Atmospheric models</a:t>
            </a:r>
          </a:p>
          <a:p>
            <a:r>
              <a:rPr lang="en-US" dirty="0"/>
              <a:t>Public v. Private?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50CBD-532F-764C-85F6-94BD42D28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79" y="1354353"/>
            <a:ext cx="3505840" cy="26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6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F3497-D7AC-6445-B4E1-2D4CF23E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D8CE8-D856-CF45-8033-3E6F69F42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68831"/>
            <a:ext cx="5013015" cy="3400425"/>
          </a:xfrm>
        </p:spPr>
        <p:txBody>
          <a:bodyPr/>
          <a:lstStyle/>
          <a:p>
            <a:r>
              <a:rPr lang="en-US" dirty="0"/>
              <a:t>NOAA meteorological surface stations and buoys</a:t>
            </a:r>
          </a:p>
          <a:p>
            <a:r>
              <a:rPr lang="en-US" dirty="0"/>
              <a:t>NOAA and most university data is public and easy to access</a:t>
            </a:r>
          </a:p>
          <a:p>
            <a:r>
              <a:rPr lang="en-US" dirty="0"/>
              <a:t>Long time records – some stations have decades</a:t>
            </a:r>
          </a:p>
          <a:p>
            <a:r>
              <a:rPr lang="en-US" dirty="0"/>
              <a:t>Very limited offshore data</a:t>
            </a:r>
          </a:p>
          <a:p>
            <a:r>
              <a:rPr lang="en-US" dirty="0"/>
              <a:t>Most stations at 10 m height or less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91C29-4F73-8948-801E-EA09DA41C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692" y="1706845"/>
            <a:ext cx="2463800" cy="290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521CCE-52BE-3F45-97D9-3D8F57F0E9EA}"/>
              </a:ext>
            </a:extLst>
          </p:cNvPr>
          <p:cNvSpPr txBox="1"/>
          <p:nvPr/>
        </p:nvSpPr>
        <p:spPr>
          <a:xfrm>
            <a:off x="7321109" y="1347875"/>
            <a:ext cx="170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NOAA NDBC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953BC-8743-CC43-B829-E7FBBC1D7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57" y="8465"/>
            <a:ext cx="2368536" cy="19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86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8A13-0F99-7E4D-9FD7-1730C964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Meteorological Towers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53F9D-5BC0-ED46-80F4-B6E43151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8831"/>
            <a:ext cx="6596743" cy="3400425"/>
          </a:xfrm>
        </p:spPr>
        <p:txBody>
          <a:bodyPr/>
          <a:lstStyle/>
          <a:p>
            <a:r>
              <a:rPr lang="en-US" dirty="0"/>
              <a:t>“Gold standard” for winds</a:t>
            </a:r>
          </a:p>
          <a:p>
            <a:r>
              <a:rPr lang="en-US" dirty="0"/>
              <a:t>Observations at multiple heights</a:t>
            </a:r>
          </a:p>
          <a:p>
            <a:r>
              <a:rPr lang="en-US" dirty="0"/>
              <a:t>Ability to measure multiple parameters, including temperature (stability), fluxes, turbulence</a:t>
            </a:r>
          </a:p>
          <a:p>
            <a:r>
              <a:rPr lang="en-US" dirty="0"/>
              <a:t>Very little public data in US</a:t>
            </a:r>
          </a:p>
          <a:p>
            <a:r>
              <a:rPr lang="en-US" dirty="0"/>
              <a:t>Expensive!</a:t>
            </a:r>
          </a:p>
          <a:p>
            <a:r>
              <a:rPr lang="en-US" dirty="0"/>
              <a:t>As offshore turbines continue to get larger, even more expensive to measure at hub heights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75A07-E4DE-8D40-9D81-4551CDF65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22" r="27564"/>
          <a:stretch/>
        </p:blipFill>
        <p:spPr>
          <a:xfrm>
            <a:off x="7570099" y="586045"/>
            <a:ext cx="1116701" cy="38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42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DA50-0DFB-B745-A84B-D0F48829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Lidar and </a:t>
            </a:r>
            <a:r>
              <a:rPr lang="en-US" b="1" dirty="0" err="1"/>
              <a:t>Flidar</a:t>
            </a:r>
            <a:r>
              <a:rPr lang="en-US" b="1" dirty="0"/>
              <a:t> (Floating Lidar)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66A3-1273-B747-9A4E-A022BF94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8831"/>
            <a:ext cx="5753437" cy="3400425"/>
          </a:xfrm>
        </p:spPr>
        <p:txBody>
          <a:bodyPr/>
          <a:lstStyle/>
          <a:p>
            <a:r>
              <a:rPr lang="en-US" sz="2100" dirty="0"/>
              <a:t>Rapidly becoming the new “gold standard” for wind observations</a:t>
            </a:r>
          </a:p>
          <a:p>
            <a:r>
              <a:rPr lang="en-US" sz="2100" dirty="0"/>
              <a:t>Much less costly than towers</a:t>
            </a:r>
          </a:p>
          <a:p>
            <a:r>
              <a:rPr lang="en-US" sz="2100" dirty="0"/>
              <a:t>Measures the complete vertical wind profile, at heights exceeding 200 m</a:t>
            </a:r>
          </a:p>
          <a:p>
            <a:r>
              <a:rPr lang="en-US" sz="2100" dirty="0"/>
              <a:t>Does not allow in situ measurements of other variables at height (no stability or turbulence)</a:t>
            </a:r>
          </a:p>
          <a:p>
            <a:r>
              <a:rPr lang="en-US" sz="2100" dirty="0"/>
              <a:t>Often limited deployment time (1-2 years)</a:t>
            </a:r>
          </a:p>
          <a:p>
            <a:r>
              <a:rPr lang="en-US" sz="2100" dirty="0"/>
              <a:t>Very limited public data (DOE, NYSERDA)</a:t>
            </a:r>
          </a:p>
          <a:p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D708D-4398-CF42-AC38-2DD5F63652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9" t="8899" r="32876" b="12517"/>
          <a:stretch/>
        </p:blipFill>
        <p:spPr>
          <a:xfrm>
            <a:off x="6210637" y="889060"/>
            <a:ext cx="2476163" cy="3016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BB00BB-0CCB-5A45-9901-320BC93E694A}"/>
              </a:ext>
            </a:extLst>
          </p:cNvPr>
          <p:cNvSpPr txBox="1"/>
          <p:nvPr/>
        </p:nvSpPr>
        <p:spPr>
          <a:xfrm>
            <a:off x="6983417" y="3905290"/>
            <a:ext cx="170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AXYS</a:t>
            </a:r>
          </a:p>
        </p:txBody>
      </p:sp>
    </p:spTree>
    <p:extLst>
      <p:ext uri="{BB962C8B-B14F-4D97-AF65-F5344CB8AC3E}">
        <p14:creationId xmlns:p14="http://schemas.microsoft.com/office/powerpoint/2010/main" val="92168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E485-8AF6-2041-AD4D-6CF1B27D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Large Eddy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09B1-7C6F-A24B-B87B-685302883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8831"/>
            <a:ext cx="4786439" cy="3400425"/>
          </a:xfrm>
        </p:spPr>
        <p:txBody>
          <a:bodyPr/>
          <a:lstStyle/>
          <a:p>
            <a:r>
              <a:rPr lang="en-US" dirty="0"/>
              <a:t>Very high resolution fluid dynamics models</a:t>
            </a:r>
          </a:p>
          <a:p>
            <a:r>
              <a:rPr lang="en-US" dirty="0"/>
              <a:t>Allow for detailed study of dynamics of turbine-turbine interactions (wake effects)</a:t>
            </a:r>
          </a:p>
          <a:p>
            <a:r>
              <a:rPr lang="en-US" dirty="0"/>
              <a:t>Very computationally expensive</a:t>
            </a:r>
          </a:p>
          <a:p>
            <a:r>
              <a:rPr lang="en-US" dirty="0"/>
              <a:t>Useful for case studies, and to define parameterizations for other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025D2-5138-944E-94F9-7F078C19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98" y="889060"/>
            <a:ext cx="2991302" cy="2613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56C29-7F38-F642-9D63-7BEE31220640}"/>
              </a:ext>
            </a:extLst>
          </p:cNvPr>
          <p:cNvSpPr txBox="1"/>
          <p:nvPr/>
        </p:nvSpPr>
        <p:spPr>
          <a:xfrm>
            <a:off x="6983417" y="3374964"/>
            <a:ext cx="170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Archer et al. 2013</a:t>
            </a:r>
          </a:p>
        </p:txBody>
      </p:sp>
    </p:spTree>
    <p:extLst>
      <p:ext uri="{BB962C8B-B14F-4D97-AF65-F5344CB8AC3E}">
        <p14:creationId xmlns:p14="http://schemas.microsoft.com/office/powerpoint/2010/main" val="1632509364"/>
      </p:ext>
    </p:extLst>
  </p:cSld>
  <p:clrMapOvr>
    <a:masterClrMapping/>
  </p:clrMapOvr>
</p:sld>
</file>

<file path=ppt/theme/theme1.xml><?xml version="1.0" encoding="utf-8"?>
<a:theme xmlns:a="http://schemas.openxmlformats.org/drawingml/2006/main" name="_RU_template_SHIELD_logotype_4x3 standard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UCOOL_banner_template_SHIELD_logotype_16x9 widescreen" id="{54365418-E9AC-5D4E-96A5-DCD36DB8FD4D}" vid="{88048BD5-6C50-824E-BCA7-E2563A165D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_RU_template_SHIELD_logotype_4x3 standard</Template>
  <TotalTime>468</TotalTime>
  <Words>1303</Words>
  <Application>Microsoft Macintosh PowerPoint</Application>
  <PresentationFormat>On-screen Show (16:9)</PresentationFormat>
  <Paragraphs>187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 (null)</vt:lpstr>
      <vt:lpstr>Arial Regular</vt:lpstr>
      <vt:lpstr>Arial</vt:lpstr>
      <vt:lpstr>Calibri</vt:lpstr>
      <vt:lpstr>Helvetica</vt:lpstr>
      <vt:lpstr>Wingdings</vt:lpstr>
      <vt:lpstr>_RU_template_SHIELD_logotype_4x3 standard</vt:lpstr>
      <vt:lpstr>Combining Observations and Modeling to Improve Wind Resource Assessment</vt:lpstr>
      <vt:lpstr>PowerPoint Presentation</vt:lpstr>
      <vt:lpstr>PowerPoint Presentation</vt:lpstr>
      <vt:lpstr>PowerPoint Presentation</vt:lpstr>
      <vt:lpstr>Data for Wind Resource Assessment</vt:lpstr>
      <vt:lpstr>Historical Data</vt:lpstr>
      <vt:lpstr>Meteorological Towers</vt:lpstr>
      <vt:lpstr>Lidar and Flidar (Floating Lidar)</vt:lpstr>
      <vt:lpstr>Large Eddy Simulations</vt:lpstr>
      <vt:lpstr>Wind Farm Models</vt:lpstr>
      <vt:lpstr>Atmospheric Models</vt:lpstr>
      <vt:lpstr>PowerPoint Presentation</vt:lpstr>
      <vt:lpstr>Sea breezes are common;  Driven by land-sea temperature difference</vt:lpstr>
      <vt:lpstr>How Does Upwelling Influence Modeled Winds?</vt:lpstr>
      <vt:lpstr>WRF Model Sensitivity to SST Input</vt:lpstr>
      <vt:lpstr>Sea Breezes &amp; Upwelling, Coincident with Electricity Demand</vt:lpstr>
      <vt:lpstr>PowerPoint Presentation</vt:lpstr>
      <vt:lpstr>PowerPoint Presentation</vt:lpstr>
      <vt:lpstr>PowerPoint Presentation</vt:lpstr>
      <vt:lpstr>Improving Models with Better Observations</vt:lpstr>
      <vt:lpstr>Regional Ensemble Approach</vt:lpstr>
      <vt:lpstr>In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Combining Observations and Modeling to Improve Wind Resource Assessment</dc:title>
  <dc:creator>Joseph Brodie</dc:creator>
  <cp:lastModifiedBy>Joseph Brodie</cp:lastModifiedBy>
  <cp:revision>51</cp:revision>
  <dcterms:created xsi:type="dcterms:W3CDTF">2019-09-10T19:11:44Z</dcterms:created>
  <dcterms:modified xsi:type="dcterms:W3CDTF">2019-09-12T11:25:14Z</dcterms:modified>
</cp:coreProperties>
</file>